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28" autoAdjust="0"/>
  </p:normalViewPr>
  <p:slideViewPr>
    <p:cSldViewPr>
      <p:cViewPr varScale="1">
        <p:scale>
          <a:sx n="59" d="100"/>
          <a:sy n="59" d="100"/>
        </p:scale>
        <p:origin x="-11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647F0-BB96-495B-A630-C55E08DE7F75}" type="datetimeFigureOut">
              <a:rPr lang="en-US" smtClean="0"/>
              <a:t>8/11/2012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6AA4A-A067-4198-AA49-F0B8495EC15A}" type="slidenum">
              <a:rPr lang="en-US" smtClean="0"/>
              <a:t>‹#›</a:t>
            </a:fld>
            <a:endParaRPr lang="en-US"/>
          </a:p>
        </p:txBody>
      </p:sp>
    </p:spTree>
    <p:extLst>
      <p:ext uri="{BB962C8B-B14F-4D97-AF65-F5344CB8AC3E}">
        <p14:creationId xmlns:p14="http://schemas.microsoft.com/office/powerpoint/2010/main" val="263557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REACTION, “Surely what a man does when he is taken off his guard is the best evidence for what sort of man he is. If there are rats in a cellar, you are most likely to see them if you go in very suddenly. But the suddenness does not create the rats; it only prevents them from hiding. In the same way, the suddenness of the provocation does not make me ill-tempered; it only shows me what an ill-tempered man I am.”</a:t>
            </a:r>
            <a:endParaRPr lang="en-US" dirty="0"/>
          </a:p>
        </p:txBody>
      </p:sp>
      <p:sp>
        <p:nvSpPr>
          <p:cNvPr id="4" name="Slide Number Placeholder 3"/>
          <p:cNvSpPr>
            <a:spLocks noGrp="1"/>
          </p:cNvSpPr>
          <p:nvPr>
            <p:ph type="sldNum" sz="quarter" idx="10"/>
          </p:nvPr>
        </p:nvSpPr>
        <p:spPr/>
        <p:txBody>
          <a:bodyPr/>
          <a:lstStyle/>
          <a:p>
            <a:fld id="{2106AA4A-A067-4198-AA49-F0B8495EC15A}" type="slidenum">
              <a:rPr lang="en-US" smtClean="0"/>
              <a:t>1</a:t>
            </a:fld>
            <a:endParaRPr lang="en-US"/>
          </a:p>
        </p:txBody>
      </p:sp>
    </p:spTree>
    <p:extLst>
      <p:ext uri="{BB962C8B-B14F-4D97-AF65-F5344CB8AC3E}">
        <p14:creationId xmlns:p14="http://schemas.microsoft.com/office/powerpoint/2010/main" val="313371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668295-3E29-4710-96F1-BC84FF5D9523}" type="datetimeFigureOut">
              <a:rPr lang="en-US" smtClean="0"/>
              <a:t>8/11/2012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9D011E7-B7EE-493D-847F-9E9588D98EF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68295-3E29-4710-96F1-BC84FF5D9523}" type="datetimeFigureOut">
              <a:rPr lang="en-US" smtClean="0"/>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668295-3E29-4710-96F1-BC84FF5D9523}" type="datetimeFigureOut">
              <a:rPr lang="en-US" smtClean="0"/>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68295-3E29-4710-96F1-BC84FF5D9523}" type="datetimeFigureOut">
              <a:rPr lang="en-US" smtClean="0"/>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668295-3E29-4710-96F1-BC84FF5D9523}" type="datetimeFigureOut">
              <a:rPr lang="en-US" smtClean="0"/>
              <a:t>8/11/2012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011E7-B7EE-493D-847F-9E9588D98EF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68295-3E29-4710-96F1-BC84FF5D9523}" type="datetimeFigureOut">
              <a:rPr lang="en-US" smtClean="0"/>
              <a:t>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668295-3E29-4710-96F1-BC84FF5D9523}" type="datetimeFigureOut">
              <a:rPr lang="en-US" smtClean="0"/>
              <a:t>8/11/2012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668295-3E29-4710-96F1-BC84FF5D9523}" type="datetimeFigureOut">
              <a:rPr lang="en-US" smtClean="0"/>
              <a:t>8/11/2012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5668295-3E29-4710-96F1-BC84FF5D9523}" type="datetimeFigureOut">
              <a:rPr lang="en-US" smtClean="0"/>
              <a:t>8/11/2012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011E7-B7EE-493D-847F-9E9588D98E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68295-3E29-4710-96F1-BC84FF5D9523}" type="datetimeFigureOut">
              <a:rPr lang="en-US" smtClean="0"/>
              <a:t>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011E7-B7EE-493D-847F-9E9588D98EF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5668295-3E29-4710-96F1-BC84FF5D9523}" type="datetimeFigureOut">
              <a:rPr lang="en-US" smtClean="0"/>
              <a:t>8/11/2012</a:t>
            </a:fld>
            <a:endParaRPr lang="en-US"/>
          </a:p>
        </p:txBody>
      </p:sp>
      <p:sp>
        <p:nvSpPr>
          <p:cNvPr id="7" name="Slide Number Placeholder 6"/>
          <p:cNvSpPr>
            <a:spLocks noGrp="1"/>
          </p:cNvSpPr>
          <p:nvPr>
            <p:ph type="sldNum" sz="quarter" idx="12"/>
          </p:nvPr>
        </p:nvSpPr>
        <p:spPr/>
        <p:txBody>
          <a:bodyPr/>
          <a:lstStyle/>
          <a:p>
            <a:fld id="{B9D011E7-B7EE-493D-847F-9E9588D98EF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5668295-3E29-4710-96F1-BC84FF5D9523}" type="datetimeFigureOut">
              <a:rPr lang="en-US" smtClean="0"/>
              <a:t>8/11/2012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9D011E7-B7EE-493D-847F-9E9588D98EF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“Reaction To Truth”</a:t>
            </a:r>
            <a:endParaRPr lang="en-US" dirty="0"/>
          </a:p>
        </p:txBody>
      </p:sp>
      <p:sp>
        <p:nvSpPr>
          <p:cNvPr id="4" name="TextBox 3"/>
          <p:cNvSpPr txBox="1"/>
          <p:nvPr/>
        </p:nvSpPr>
        <p:spPr>
          <a:xfrm>
            <a:off x="533400" y="5599093"/>
            <a:ext cx="8229600"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a:t>
            </a:r>
            <a:r>
              <a:rPr lang="en-US" sz="2800" b="1" dirty="0" smtClean="0"/>
              <a:t>emotional response</a:t>
            </a:r>
            <a:r>
              <a:rPr lang="en-US" sz="2800" dirty="0" smtClean="0"/>
              <a:t>:  an emotional or intellectual response that something arouses”</a:t>
            </a:r>
            <a:endParaRPr lang="en-US" sz="2800" dirty="0"/>
          </a:p>
        </p:txBody>
      </p:sp>
      <p:sp>
        <p:nvSpPr>
          <p:cNvPr id="5" name="Rectangle 4"/>
          <p:cNvSpPr/>
          <p:nvPr/>
        </p:nvSpPr>
        <p:spPr>
          <a:xfrm>
            <a:off x="533400" y="1282005"/>
            <a:ext cx="8229600"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800" dirty="0" smtClean="0"/>
              <a:t>“</a:t>
            </a:r>
            <a:r>
              <a:rPr lang="en-US" sz="2800" b="1" dirty="0" smtClean="0"/>
              <a:t>active response:  </a:t>
            </a:r>
            <a:r>
              <a:rPr lang="en-US" sz="2800" dirty="0" smtClean="0"/>
              <a:t>a response to something that involves taking action, or an action taken in response to something</a:t>
            </a:r>
            <a:endParaRPr lang="en-US" sz="2800" dirty="0"/>
          </a:p>
        </p:txBody>
      </p:sp>
      <p:grpSp>
        <p:nvGrpSpPr>
          <p:cNvPr id="14" name="Group 13"/>
          <p:cNvGrpSpPr/>
          <p:nvPr/>
        </p:nvGrpSpPr>
        <p:grpSpPr>
          <a:xfrm>
            <a:off x="1187244" y="2882682"/>
            <a:ext cx="2737056" cy="2527518"/>
            <a:chOff x="1187244" y="2882682"/>
            <a:chExt cx="2737056" cy="2527518"/>
          </a:xfrm>
        </p:grpSpPr>
        <p:cxnSp>
          <p:nvCxnSpPr>
            <p:cNvPr id="8" name="Straight Arrow Connector 7"/>
            <p:cNvCxnSpPr/>
            <p:nvPr/>
          </p:nvCxnSpPr>
          <p:spPr>
            <a:xfrm flipV="1">
              <a:off x="2743200" y="2882682"/>
              <a:ext cx="0" cy="927318"/>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a:off x="2286000" y="4419600"/>
              <a:ext cx="0" cy="990600"/>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1187244" y="3810000"/>
              <a:ext cx="2737056" cy="6096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685800" y="457200"/>
            <a:ext cx="1059906" cy="369332"/>
          </a:xfrm>
          <a:prstGeom prst="rect">
            <a:avLst/>
          </a:prstGeom>
          <a:noFill/>
        </p:spPr>
        <p:txBody>
          <a:bodyPr wrap="none" rtlCol="0">
            <a:spAutoFit/>
          </a:bodyPr>
          <a:lstStyle/>
          <a:p>
            <a:r>
              <a:rPr lang="en-US" i="1" dirty="0" smtClean="0"/>
              <a:t>Encarta</a:t>
            </a:r>
            <a:endParaRPr lang="en-US" i="1" dirty="0"/>
          </a:p>
        </p:txBody>
      </p:sp>
    </p:spTree>
    <p:extLst>
      <p:ext uri="{BB962C8B-B14F-4D97-AF65-F5344CB8AC3E}">
        <p14:creationId xmlns:p14="http://schemas.microsoft.com/office/powerpoint/2010/main" val="318862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Reaction Do You Have To The Gospel?</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b="1" dirty="0" smtClean="0"/>
              <a:t>When sin is preached on?</a:t>
            </a:r>
          </a:p>
          <a:p>
            <a:r>
              <a:rPr lang="en-US" b="1" dirty="0" smtClean="0"/>
              <a:t>When personal responsibility is addressed?</a:t>
            </a:r>
          </a:p>
          <a:p>
            <a:r>
              <a:rPr lang="en-US" b="1" dirty="0" smtClean="0"/>
              <a:t>When judgment day is spoken of?</a:t>
            </a:r>
          </a:p>
          <a:p>
            <a:r>
              <a:rPr lang="en-US" b="1" dirty="0" smtClean="0"/>
              <a:t>When church discipline is discussed?</a:t>
            </a:r>
          </a:p>
          <a:p>
            <a:r>
              <a:rPr lang="en-US" b="1" dirty="0" smtClean="0"/>
              <a:t>When the commandments of God are charged?</a:t>
            </a:r>
          </a:p>
          <a:p>
            <a:r>
              <a:rPr lang="en-US" b="1" dirty="0" smtClean="0"/>
              <a:t>When the invitation to repent and be baptized is commanded?</a:t>
            </a:r>
          </a:p>
          <a:p>
            <a:pPr lvl="1"/>
            <a:r>
              <a:rPr lang="en-US" b="1" dirty="0" smtClean="0"/>
              <a:t>“Then </a:t>
            </a:r>
            <a:r>
              <a:rPr lang="en-US" b="1" dirty="0"/>
              <a:t>Peter said to them, </a:t>
            </a:r>
            <a:r>
              <a:rPr lang="en-US" b="1" dirty="0" smtClean="0"/>
              <a:t>‘Repent</a:t>
            </a:r>
            <a:r>
              <a:rPr lang="en-US" b="1" dirty="0"/>
              <a:t>, and let every one of you be baptized in the name of Jesus Christ for the remission of sins; and you shall receive the gift of the Holy </a:t>
            </a:r>
            <a:r>
              <a:rPr lang="en-US" b="1" dirty="0" smtClean="0"/>
              <a:t>Spirit’” (Acts 2:38)</a:t>
            </a:r>
          </a:p>
          <a:p>
            <a:r>
              <a:rPr lang="en-US" b="1" dirty="0" smtClean="0"/>
              <a:t>When continued faithfulness is ordered?</a:t>
            </a:r>
            <a:endParaRPr lang="en-US" b="1" dirty="0"/>
          </a:p>
        </p:txBody>
      </p:sp>
    </p:spTree>
    <p:extLst>
      <p:ext uri="{BB962C8B-B14F-4D97-AF65-F5344CB8AC3E}">
        <p14:creationId xmlns:p14="http://schemas.microsoft.com/office/powerpoint/2010/main" val="1569615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Titus 2:15</a:t>
            </a:r>
            <a:endParaRPr lang="en-US" sz="4800" dirty="0"/>
          </a:p>
        </p:txBody>
      </p:sp>
      <p:sp>
        <p:nvSpPr>
          <p:cNvPr id="3" name="Content Placeholder 2"/>
          <p:cNvSpPr>
            <a:spLocks noGrp="1"/>
          </p:cNvSpPr>
          <p:nvPr>
            <p:ph idx="1"/>
          </p:nvPr>
        </p:nvSpPr>
        <p:spPr/>
        <p:txBody>
          <a:bodyPr>
            <a:normAutofit/>
          </a:bodyPr>
          <a:lstStyle/>
          <a:p>
            <a:pPr marL="114300" indent="0">
              <a:buNone/>
            </a:pPr>
            <a:r>
              <a:rPr lang="en-US" sz="3600" dirty="0"/>
              <a:t>“Speak these things, exhort, and rebuke with all authority. Let no one despise </a:t>
            </a:r>
            <a:r>
              <a:rPr lang="en-US" sz="3600" dirty="0" smtClean="0"/>
              <a:t>you.”</a:t>
            </a:r>
            <a:endParaRPr lang="en-US" sz="3600" dirty="0"/>
          </a:p>
        </p:txBody>
      </p:sp>
    </p:spTree>
    <p:extLst>
      <p:ext uri="{BB962C8B-B14F-4D97-AF65-F5344CB8AC3E}">
        <p14:creationId xmlns:p14="http://schemas.microsoft.com/office/powerpoint/2010/main" val="373356021"/>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Reaction to Truth</a:t>
            </a:r>
            <a:endParaRPr lang="en-US" dirty="0"/>
          </a:p>
        </p:txBody>
      </p:sp>
      <p:sp>
        <p:nvSpPr>
          <p:cNvPr id="7" name="Content Placeholder 6"/>
          <p:cNvSpPr>
            <a:spLocks noGrp="1"/>
          </p:cNvSpPr>
          <p:nvPr>
            <p:ph idx="1"/>
          </p:nvPr>
        </p:nvSpPr>
        <p:spPr>
          <a:xfrm>
            <a:off x="457200" y="1600200"/>
            <a:ext cx="8229600" cy="5257800"/>
          </a:xfrm>
        </p:spPr>
        <p:txBody>
          <a:bodyPr>
            <a:normAutofit/>
          </a:bodyPr>
          <a:lstStyle/>
          <a:p>
            <a:r>
              <a:rPr lang="en-US" sz="2800" dirty="0" smtClean="0"/>
              <a:t>The word “</a:t>
            </a:r>
            <a:r>
              <a:rPr lang="en-US" sz="2800" b="1" dirty="0" smtClean="0">
                <a:solidFill>
                  <a:schemeClr val="tx1"/>
                </a:solidFill>
              </a:rPr>
              <a:t>reaction</a:t>
            </a:r>
            <a:r>
              <a:rPr lang="en-US" sz="2800" dirty="0" smtClean="0"/>
              <a:t>” is not found in the Bible</a:t>
            </a:r>
          </a:p>
          <a:p>
            <a:pPr lvl="1"/>
            <a:r>
              <a:rPr lang="en-US" sz="2400" dirty="0" smtClean="0"/>
              <a:t>The Bible is full of reactions (ex., Gen. 19:14)!</a:t>
            </a:r>
          </a:p>
          <a:p>
            <a:r>
              <a:rPr lang="en-US" sz="2800" dirty="0" smtClean="0"/>
              <a:t>The</a:t>
            </a:r>
            <a:r>
              <a:rPr lang="en-US" sz="2800" b="1" dirty="0" smtClean="0">
                <a:solidFill>
                  <a:schemeClr val="tx1"/>
                </a:solidFill>
              </a:rPr>
              <a:t> sum-total </a:t>
            </a:r>
            <a:r>
              <a:rPr lang="en-US" sz="2800" dirty="0" smtClean="0"/>
              <a:t>of God’s word is truth</a:t>
            </a:r>
          </a:p>
          <a:p>
            <a:pPr lvl="1"/>
            <a:r>
              <a:rPr lang="en-US" sz="2400" dirty="0" smtClean="0"/>
              <a:t>“Sanctify them by Your truth. Your word is truth” (Jn. 17:17)</a:t>
            </a:r>
          </a:p>
          <a:p>
            <a:pPr lvl="1"/>
            <a:r>
              <a:rPr lang="en-US" sz="2400" dirty="0" smtClean="0"/>
              <a:t>“The entirety of Your word is truth, And every one of Your righteous judgments endures forever” (Ps. 119:160)</a:t>
            </a:r>
          </a:p>
          <a:p>
            <a:pPr lvl="1"/>
            <a:r>
              <a:rPr lang="en-US" sz="2400" dirty="0" smtClean="0"/>
              <a:t>A reaction to one part of God’s word should be consistent with every part…If we love one part, we ought to love it all!</a:t>
            </a:r>
          </a:p>
        </p:txBody>
      </p:sp>
    </p:spTree>
    <p:extLst>
      <p:ext uri="{BB962C8B-B14F-4D97-AF65-F5344CB8AC3E}">
        <p14:creationId xmlns:p14="http://schemas.microsoft.com/office/powerpoint/2010/main" val="227930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The Response:  </a:t>
            </a:r>
            <a:r>
              <a:rPr lang="en-US" b="1" dirty="0" smtClean="0">
                <a:solidFill>
                  <a:srgbClr val="C00000"/>
                </a:solidFill>
              </a:rPr>
              <a:t>Rage</a:t>
            </a:r>
            <a:endParaRPr lang="en-US" b="1" dirty="0">
              <a:solidFill>
                <a:srgbClr val="C00000"/>
              </a:solidFill>
            </a:endParaRPr>
          </a:p>
        </p:txBody>
      </p:sp>
      <p:sp>
        <p:nvSpPr>
          <p:cNvPr id="5" name="Text Placeholder 4"/>
          <p:cNvSpPr>
            <a:spLocks noGrp="1"/>
          </p:cNvSpPr>
          <p:nvPr>
            <p:ph type="body" idx="1"/>
          </p:nvPr>
        </p:nvSpPr>
        <p:spPr/>
        <p:txBody>
          <a:bodyPr/>
          <a:lstStyle/>
          <a:p>
            <a:endParaRPr lang="en-US"/>
          </a:p>
        </p:txBody>
      </p:sp>
      <p:pic>
        <p:nvPicPr>
          <p:cNvPr id="3074" name="Picture 2" descr="C:\Users\Steven\AppData\Local\Microsoft\Windows\Temporary Internet Files\Content.IE5\N6KNGY2F\MP90032119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608" y="106110"/>
            <a:ext cx="2044192" cy="28656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6775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Some Grow Angry and Irritated At The Truth</a:t>
            </a:r>
            <a:endParaRPr lang="en-US" dirty="0"/>
          </a:p>
        </p:txBody>
      </p:sp>
      <p:sp>
        <p:nvSpPr>
          <p:cNvPr id="5" name="Content Placeholder 4"/>
          <p:cNvSpPr>
            <a:spLocks noGrp="1"/>
          </p:cNvSpPr>
          <p:nvPr>
            <p:ph idx="1"/>
          </p:nvPr>
        </p:nvSpPr>
        <p:spPr>
          <a:xfrm>
            <a:off x="457200" y="1752600"/>
            <a:ext cx="8229600" cy="5105400"/>
          </a:xfrm>
        </p:spPr>
        <p:txBody>
          <a:bodyPr>
            <a:noAutofit/>
          </a:bodyPr>
          <a:lstStyle/>
          <a:p>
            <a:r>
              <a:rPr lang="en-US" sz="2800" dirty="0" smtClean="0"/>
              <a:t>“Have I therefore become your enemy because I tell you the truth?” (Gal. 4:16)</a:t>
            </a:r>
          </a:p>
          <a:p>
            <a:pPr lvl="1"/>
            <a:r>
              <a:rPr lang="en-US" sz="2400" dirty="0" smtClean="0"/>
              <a:t>Re: the nature of Jesus</a:t>
            </a:r>
          </a:p>
          <a:p>
            <a:pPr lvl="2"/>
            <a:r>
              <a:rPr lang="en-US" sz="2200" dirty="0" smtClean="0"/>
              <a:t>“Then they took up stones to throw at Him; but Jesus hid Himself and went out of the temple, going through the midst of them, and so passed by” </a:t>
            </a:r>
            <a:br>
              <a:rPr lang="en-US" sz="2200" dirty="0" smtClean="0"/>
            </a:br>
            <a:r>
              <a:rPr lang="en-US" sz="2200" dirty="0" smtClean="0"/>
              <a:t>(Jn. 8:59; 10:31-33)</a:t>
            </a:r>
          </a:p>
          <a:p>
            <a:pPr lvl="1"/>
            <a:r>
              <a:rPr lang="en-US" sz="2400" dirty="0" smtClean="0"/>
              <a:t>Re: the nature of the law, temple and the heart of the listeners (Acts </a:t>
            </a:r>
            <a:r>
              <a:rPr lang="en-US" sz="2400" dirty="0" smtClean="0"/>
              <a:t>7:51ff)</a:t>
            </a:r>
            <a:endParaRPr lang="en-US" sz="2400" dirty="0" smtClean="0"/>
          </a:p>
          <a:p>
            <a:pPr lvl="1"/>
            <a:r>
              <a:rPr lang="en-US" sz="2400" dirty="0" smtClean="0"/>
              <a:t>Re: the nature of serving idols (Acts 19:24-29)</a:t>
            </a:r>
          </a:p>
          <a:p>
            <a:pPr lvl="1"/>
            <a:endParaRPr lang="en-US" sz="2400" dirty="0" smtClean="0"/>
          </a:p>
        </p:txBody>
      </p:sp>
    </p:spTree>
    <p:extLst>
      <p:ext uri="{BB962C8B-B14F-4D97-AF65-F5344CB8AC3E}">
        <p14:creationId xmlns:p14="http://schemas.microsoft.com/office/powerpoint/2010/main" val="32951753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was not the love of truth On Display:</a:t>
            </a:r>
            <a:endParaRPr lang="en-US" dirty="0"/>
          </a:p>
        </p:txBody>
      </p:sp>
      <p:sp>
        <p:nvSpPr>
          <p:cNvPr id="3" name="Content Placeholder 2"/>
          <p:cNvSpPr>
            <a:spLocks noGrp="1"/>
          </p:cNvSpPr>
          <p:nvPr>
            <p:ph idx="1"/>
          </p:nvPr>
        </p:nvSpPr>
        <p:spPr/>
        <p:txBody>
          <a:bodyPr>
            <a:normAutofit/>
          </a:bodyPr>
          <a:lstStyle/>
          <a:p>
            <a:r>
              <a:rPr lang="en-US" sz="2800" dirty="0" smtClean="0"/>
              <a:t>When men crucified Jesus </a:t>
            </a:r>
            <a:br>
              <a:rPr lang="en-US" sz="2800" dirty="0" smtClean="0"/>
            </a:br>
            <a:r>
              <a:rPr lang="en-US" sz="2800" dirty="0" smtClean="0"/>
              <a:t>(Mk. 14:1, 2; 15:16-20)</a:t>
            </a:r>
          </a:p>
          <a:p>
            <a:r>
              <a:rPr lang="en-US" sz="2800" dirty="0" smtClean="0"/>
              <a:t>When men imprisoned John and severed his head (Mk. 6:14-29)</a:t>
            </a:r>
          </a:p>
          <a:p>
            <a:r>
              <a:rPr lang="en-US" sz="2800" dirty="0" smtClean="0"/>
              <a:t>When men nearly tore Paul in pieces </a:t>
            </a:r>
            <a:br>
              <a:rPr lang="en-US" sz="2800" dirty="0" smtClean="0"/>
            </a:br>
            <a:r>
              <a:rPr lang="en-US" sz="2800" dirty="0" smtClean="0"/>
              <a:t>(Acts 23:10)</a:t>
            </a:r>
          </a:p>
          <a:p>
            <a:r>
              <a:rPr lang="en-US" sz="2800" dirty="0" smtClean="0"/>
              <a:t>Etc., Etc., Etc….</a:t>
            </a:r>
            <a:endParaRPr lang="en-US" sz="2800" dirty="0"/>
          </a:p>
        </p:txBody>
      </p:sp>
    </p:spTree>
    <p:extLst>
      <p:ext uri="{BB962C8B-B14F-4D97-AF65-F5344CB8AC3E}">
        <p14:creationId xmlns:p14="http://schemas.microsoft.com/office/powerpoint/2010/main" val="229483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The Response:  </a:t>
            </a:r>
            <a:r>
              <a:rPr lang="en-US" b="1" dirty="0" smtClean="0">
                <a:solidFill>
                  <a:srgbClr val="C00000"/>
                </a:solidFill>
              </a:rPr>
              <a:t>Indifference</a:t>
            </a:r>
            <a:endParaRPr lang="en-US" b="1" dirty="0">
              <a:solidFill>
                <a:srgbClr val="C00000"/>
              </a:solidFill>
            </a:endParaRPr>
          </a:p>
        </p:txBody>
      </p:sp>
      <p:sp>
        <p:nvSpPr>
          <p:cNvPr id="5" name="Text Placeholder 4"/>
          <p:cNvSpPr>
            <a:spLocks noGrp="1"/>
          </p:cNvSpPr>
          <p:nvPr>
            <p:ph type="body" idx="1"/>
          </p:nvPr>
        </p:nvSpPr>
        <p:spPr/>
        <p:txBody>
          <a:bodyPr/>
          <a:lstStyle/>
          <a:p>
            <a:endParaRPr lang="en-US"/>
          </a:p>
        </p:txBody>
      </p:sp>
      <p:pic>
        <p:nvPicPr>
          <p:cNvPr id="2051" name="Picture 3" descr="C:\Users\Steven\AppData\Local\Microsoft\Windows\Temporary Internet Files\Content.IE5\7T28N4XJ\MP90044851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533400"/>
            <a:ext cx="1609646" cy="24045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254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Indifferent Are “Dull-hearted”</a:t>
            </a:r>
            <a:endParaRPr lang="en-US" dirty="0"/>
          </a:p>
        </p:txBody>
      </p:sp>
      <p:sp>
        <p:nvSpPr>
          <p:cNvPr id="5" name="Content Placeholder 4"/>
          <p:cNvSpPr>
            <a:spLocks noGrp="1"/>
          </p:cNvSpPr>
          <p:nvPr>
            <p:ph idx="1"/>
          </p:nvPr>
        </p:nvSpPr>
        <p:spPr/>
        <p:txBody>
          <a:bodyPr>
            <a:normAutofit/>
          </a:bodyPr>
          <a:lstStyle/>
          <a:p>
            <a:pPr marL="0" indent="0">
              <a:buNone/>
            </a:pPr>
            <a:r>
              <a:rPr lang="en-US" sz="2800" dirty="0" smtClean="0"/>
              <a:t>Matthew 13:14, 15, “And in them the prophecy of Isaiah is fulfilled, which says: ‘Hearing you will hear and shall not understand, And seeing you will see and not perceive; </a:t>
            </a:r>
            <a:r>
              <a:rPr lang="en-US" sz="2800" baseline="30000" dirty="0" smtClean="0"/>
              <a:t>15</a:t>
            </a:r>
            <a:r>
              <a:rPr lang="en-US" sz="2800" dirty="0" smtClean="0"/>
              <a:t>  For the hearts of this people have grown dull. Their ears are hard of hearing, And their eyes they have closed, Lest they should see with their eyes and hear with their ears, Lest they should understand with their hearts and turn, So that I should heal them.’”</a:t>
            </a:r>
          </a:p>
          <a:p>
            <a:endParaRPr lang="en-US" sz="2800" dirty="0"/>
          </a:p>
        </p:txBody>
      </p:sp>
    </p:spTree>
    <p:extLst>
      <p:ext uri="{BB962C8B-B14F-4D97-AF65-F5344CB8AC3E}">
        <p14:creationId xmlns:p14="http://schemas.microsoft.com/office/powerpoint/2010/main" val="140144168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 are Indifferent</a:t>
            </a:r>
            <a:endParaRPr lang="en-US" dirty="0"/>
          </a:p>
        </p:txBody>
      </p:sp>
      <p:sp>
        <p:nvSpPr>
          <p:cNvPr id="3" name="Content Placeholder 2"/>
          <p:cNvSpPr>
            <a:spLocks noGrp="1"/>
          </p:cNvSpPr>
          <p:nvPr>
            <p:ph idx="1"/>
          </p:nvPr>
        </p:nvSpPr>
        <p:spPr>
          <a:xfrm>
            <a:off x="457200" y="1676400"/>
            <a:ext cx="8229600" cy="4373563"/>
          </a:xfrm>
        </p:spPr>
        <p:txBody>
          <a:bodyPr>
            <a:noAutofit/>
          </a:bodyPr>
          <a:lstStyle/>
          <a:p>
            <a:r>
              <a:rPr lang="en-US" sz="2600" b="1" dirty="0"/>
              <a:t>B</a:t>
            </a:r>
            <a:r>
              <a:rPr lang="en-US" sz="2600" b="1" dirty="0" smtClean="0"/>
              <a:t>ecause</a:t>
            </a:r>
            <a:r>
              <a:rPr lang="en-US" sz="2600" dirty="0" smtClean="0"/>
              <a:t> they do not understand the ramifications associated with truth (Matt. 13:18, 19)</a:t>
            </a:r>
          </a:p>
          <a:p>
            <a:pPr lvl="1"/>
            <a:r>
              <a:rPr lang="en-US" sz="2200" dirty="0" smtClean="0"/>
              <a:t>God’s word is of the nature that it requires people to look deeper at times to understand (Matt. 13:10-13)</a:t>
            </a:r>
          </a:p>
          <a:p>
            <a:r>
              <a:rPr lang="en-US" sz="2600" b="1" dirty="0"/>
              <a:t>B</a:t>
            </a:r>
            <a:r>
              <a:rPr lang="en-US" sz="2600" b="1" dirty="0" smtClean="0"/>
              <a:t>ecause</a:t>
            </a:r>
            <a:r>
              <a:rPr lang="en-US" sz="2600" dirty="0" smtClean="0"/>
              <a:t> they are saturated in worldly wealth and ease  (Job. 21:13-15; Is. 32:9; etc.)</a:t>
            </a:r>
          </a:p>
          <a:p>
            <a:r>
              <a:rPr lang="en-US" sz="2600" b="1" dirty="0" smtClean="0"/>
              <a:t>Because</a:t>
            </a:r>
            <a:r>
              <a:rPr lang="en-US" sz="2600" dirty="0" smtClean="0"/>
              <a:t> they have not directed their hearts to the Lord (2 Chron. 20:33)</a:t>
            </a:r>
          </a:p>
          <a:p>
            <a:r>
              <a:rPr lang="en-US" sz="2600" b="1" dirty="0" smtClean="0"/>
              <a:t>Because</a:t>
            </a:r>
            <a:r>
              <a:rPr lang="en-US" sz="2600" dirty="0" smtClean="0"/>
              <a:t> of indecision and conflict of various opinions (1 Kin. 18:21)</a:t>
            </a:r>
          </a:p>
          <a:p>
            <a:r>
              <a:rPr lang="en-US" sz="2600" b="1" dirty="0" smtClean="0"/>
              <a:t>Because</a:t>
            </a:r>
            <a:r>
              <a:rPr lang="en-US" sz="2600" dirty="0" smtClean="0"/>
              <a:t> the truth is not loved (2 Thess. 2:9, 10)</a:t>
            </a:r>
            <a:endParaRPr lang="en-US" sz="2600" dirty="0"/>
          </a:p>
        </p:txBody>
      </p:sp>
    </p:spTree>
    <p:extLst>
      <p:ext uri="{BB962C8B-B14F-4D97-AF65-F5344CB8AC3E}">
        <p14:creationId xmlns:p14="http://schemas.microsoft.com/office/powerpoint/2010/main" val="293664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next Lesson</a:t>
            </a:r>
            <a:endParaRPr lang="en-US" dirty="0"/>
          </a:p>
        </p:txBody>
      </p:sp>
      <p:sp>
        <p:nvSpPr>
          <p:cNvPr id="3" name="Content Placeholder 2"/>
          <p:cNvSpPr>
            <a:spLocks noGrp="1"/>
          </p:cNvSpPr>
          <p:nvPr>
            <p:ph idx="1"/>
          </p:nvPr>
        </p:nvSpPr>
        <p:spPr/>
        <p:txBody>
          <a:bodyPr>
            <a:normAutofit/>
          </a:bodyPr>
          <a:lstStyle/>
          <a:p>
            <a:pPr marL="114300" indent="0" algn="ctr">
              <a:buNone/>
            </a:pPr>
            <a:r>
              <a:rPr lang="en-US" sz="4000" dirty="0" smtClean="0"/>
              <a:t>We will look at four other reactions to truth</a:t>
            </a:r>
          </a:p>
          <a:p>
            <a:pPr marL="114300" indent="0">
              <a:buNone/>
            </a:pPr>
            <a:endParaRPr lang="en-US" sz="4000" dirty="0"/>
          </a:p>
        </p:txBody>
      </p:sp>
    </p:spTree>
    <p:extLst>
      <p:ext uri="{BB962C8B-B14F-4D97-AF65-F5344CB8AC3E}">
        <p14:creationId xmlns:p14="http://schemas.microsoft.com/office/powerpoint/2010/main" val="3131146115"/>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291</TotalTime>
  <Words>670</Words>
  <Application>Microsoft Office PowerPoint</Application>
  <PresentationFormat>On-screen Show (4:3)</PresentationFormat>
  <Paragraphs>48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“Reaction To Truth”</vt:lpstr>
      <vt:lpstr>Reaction to Truth</vt:lpstr>
      <vt:lpstr>1) The Response:  Rage</vt:lpstr>
      <vt:lpstr>Some Grow Angry and Irritated At The Truth</vt:lpstr>
      <vt:lpstr>It was not the love of truth On Display:</vt:lpstr>
      <vt:lpstr>2) The Response:  Indifference</vt:lpstr>
      <vt:lpstr>The Indifferent Are “Dull-hearted”</vt:lpstr>
      <vt:lpstr>Men are Indifferent</vt:lpstr>
      <vt:lpstr>In the next Lesson</vt:lpstr>
      <vt:lpstr>What Reaction Do You Have To The Gospel?</vt:lpstr>
      <vt:lpstr>Titus 2:15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To Truth”</dc:title>
  <dc:creator>Steven J. Wallace</dc:creator>
  <cp:lastModifiedBy>Steven J. Wallace</cp:lastModifiedBy>
  <cp:revision>27</cp:revision>
  <dcterms:created xsi:type="dcterms:W3CDTF">2012-08-09T17:37:03Z</dcterms:created>
  <dcterms:modified xsi:type="dcterms:W3CDTF">2012-08-11T19:57:22Z</dcterms:modified>
</cp:coreProperties>
</file>